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56A936FF-0DE5-4B15-952A-705041437946}" type="datetimeFigureOut">
              <a:rPr lang="ar-EG" smtClean="0"/>
              <a:pPr/>
              <a:t>24/05/1442</a:t>
            </a:fld>
            <a:endParaRPr lang="ar-EG"/>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ar-EG"/>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0A30B27-006D-4ACD-AF26-B0406D7035C9}"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A936FF-0DE5-4B15-952A-705041437946}" type="datetimeFigureOut">
              <a:rPr lang="ar-EG" smtClean="0"/>
              <a:pPr/>
              <a:t>24/05/1442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0A30B27-006D-4ACD-AF26-B0406D7035C9}"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A936FF-0DE5-4B15-952A-705041437946}" type="datetimeFigureOut">
              <a:rPr lang="ar-EG" smtClean="0"/>
              <a:pPr/>
              <a:t>24/05/1442</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00A30B27-006D-4ACD-AF26-B0406D7035C9}"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56A936FF-0DE5-4B15-952A-705041437946}" type="datetimeFigureOut">
              <a:rPr lang="ar-EG" smtClean="0"/>
              <a:pPr/>
              <a:t>24/05/1442</a:t>
            </a:fld>
            <a:endParaRPr lang="ar-EG"/>
          </a:p>
        </p:txBody>
      </p:sp>
      <p:sp>
        <p:nvSpPr>
          <p:cNvPr id="5" name="Footer Placeholder 4"/>
          <p:cNvSpPr>
            <a:spLocks noGrp="1"/>
          </p:cNvSpPr>
          <p:nvPr>
            <p:ph type="ftr" sz="quarter" idx="11"/>
          </p:nvPr>
        </p:nvSpPr>
        <p:spPr>
          <a:xfrm>
            <a:off x="457200" y="6480969"/>
            <a:ext cx="4260056" cy="300831"/>
          </a:xfrm>
        </p:spPr>
        <p:txBody>
          <a:bodyPr/>
          <a:lstStyle/>
          <a:p>
            <a:endParaRPr lang="ar-EG"/>
          </a:p>
        </p:txBody>
      </p:sp>
      <p:sp>
        <p:nvSpPr>
          <p:cNvPr id="6" name="Slide Number Placeholder 5"/>
          <p:cNvSpPr>
            <a:spLocks noGrp="1"/>
          </p:cNvSpPr>
          <p:nvPr>
            <p:ph type="sldNum" sz="quarter" idx="12"/>
          </p:nvPr>
        </p:nvSpPr>
        <p:spPr/>
        <p:txBody>
          <a:bodyPr/>
          <a:lstStyle/>
          <a:p>
            <a:fld id="{00A30B27-006D-4ACD-AF26-B0406D7035C9}"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56A936FF-0DE5-4B15-952A-705041437946}" type="datetimeFigureOut">
              <a:rPr lang="ar-EG" smtClean="0"/>
              <a:pPr/>
              <a:t>24/05/1442</a:t>
            </a:fld>
            <a:endParaRPr lang="ar-EG"/>
          </a:p>
        </p:txBody>
      </p:sp>
      <p:sp>
        <p:nvSpPr>
          <p:cNvPr id="5" name="Footer Placeholder 4"/>
          <p:cNvSpPr>
            <a:spLocks noGrp="1"/>
          </p:cNvSpPr>
          <p:nvPr>
            <p:ph type="ftr" sz="quarter" idx="11"/>
          </p:nvPr>
        </p:nvSpPr>
        <p:spPr>
          <a:xfrm>
            <a:off x="2619376" y="6480969"/>
            <a:ext cx="4260056" cy="300831"/>
          </a:xfrm>
        </p:spPr>
        <p:txBody>
          <a:bodyPr/>
          <a:lstStyle/>
          <a:p>
            <a:endParaRPr lang="ar-EG"/>
          </a:p>
        </p:txBody>
      </p:sp>
      <p:sp>
        <p:nvSpPr>
          <p:cNvPr id="6" name="Slide Number Placeholder 5"/>
          <p:cNvSpPr>
            <a:spLocks noGrp="1"/>
          </p:cNvSpPr>
          <p:nvPr>
            <p:ph type="sldNum" sz="quarter" idx="12"/>
          </p:nvPr>
        </p:nvSpPr>
        <p:spPr>
          <a:xfrm>
            <a:off x="8451056" y="809624"/>
            <a:ext cx="502920" cy="300831"/>
          </a:xfrm>
        </p:spPr>
        <p:txBody>
          <a:bodyPr/>
          <a:lstStyle/>
          <a:p>
            <a:fld id="{00A30B27-006D-4ACD-AF26-B0406D7035C9}" type="slidenum">
              <a:rPr lang="ar-EG" smtClean="0"/>
              <a:pPr/>
              <a:t>‹#›</a:t>
            </a:fld>
            <a:endParaRPr lang="ar-EG"/>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56A936FF-0DE5-4B15-952A-705041437946}" type="datetimeFigureOut">
              <a:rPr lang="ar-EG" smtClean="0"/>
              <a:pPr/>
              <a:t>24/05/1442</a:t>
            </a:fld>
            <a:endParaRPr lang="ar-EG"/>
          </a:p>
        </p:txBody>
      </p:sp>
      <p:sp>
        <p:nvSpPr>
          <p:cNvPr id="6" name="Footer Placeholder 5"/>
          <p:cNvSpPr>
            <a:spLocks noGrp="1"/>
          </p:cNvSpPr>
          <p:nvPr>
            <p:ph type="ftr" sz="quarter" idx="11"/>
          </p:nvPr>
        </p:nvSpPr>
        <p:spPr>
          <a:xfrm>
            <a:off x="457200" y="6480969"/>
            <a:ext cx="4260056" cy="301752"/>
          </a:xfrm>
        </p:spPr>
        <p:txBody>
          <a:bodyPr/>
          <a:lstStyle/>
          <a:p>
            <a:endParaRPr lang="ar-EG"/>
          </a:p>
        </p:txBody>
      </p:sp>
      <p:sp>
        <p:nvSpPr>
          <p:cNvPr id="7" name="Slide Number Placeholder 6"/>
          <p:cNvSpPr>
            <a:spLocks noGrp="1"/>
          </p:cNvSpPr>
          <p:nvPr>
            <p:ph type="sldNum" sz="quarter" idx="12"/>
          </p:nvPr>
        </p:nvSpPr>
        <p:spPr>
          <a:xfrm>
            <a:off x="7589520" y="6480969"/>
            <a:ext cx="502920" cy="301752"/>
          </a:xfrm>
        </p:spPr>
        <p:txBody>
          <a:bodyPr/>
          <a:lstStyle/>
          <a:p>
            <a:fld id="{00A30B27-006D-4ACD-AF26-B0406D7035C9}"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56A936FF-0DE5-4B15-952A-705041437946}" type="datetimeFigureOut">
              <a:rPr lang="ar-EG" smtClean="0"/>
              <a:pPr/>
              <a:t>24/05/1442</a:t>
            </a:fld>
            <a:endParaRPr lang="ar-EG"/>
          </a:p>
        </p:txBody>
      </p:sp>
      <p:sp>
        <p:nvSpPr>
          <p:cNvPr id="8" name="Footer Placeholder 7"/>
          <p:cNvSpPr>
            <a:spLocks noGrp="1"/>
          </p:cNvSpPr>
          <p:nvPr>
            <p:ph type="ftr" sz="quarter" idx="11"/>
          </p:nvPr>
        </p:nvSpPr>
        <p:spPr>
          <a:xfrm>
            <a:off x="457200" y="6480969"/>
            <a:ext cx="4261104" cy="301752"/>
          </a:xfrm>
        </p:spPr>
        <p:txBody>
          <a:bodyPr/>
          <a:lstStyle/>
          <a:p>
            <a:endParaRPr lang="ar-EG"/>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00A30B27-006D-4ACD-AF26-B0406D7035C9}"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6A936FF-0DE5-4B15-952A-705041437946}" type="datetimeFigureOut">
              <a:rPr lang="ar-EG" smtClean="0"/>
              <a:pPr/>
              <a:t>24/05/1442</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00A30B27-006D-4ACD-AF26-B0406D7035C9}"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56A936FF-0DE5-4B15-952A-705041437946}" type="datetimeFigureOut">
              <a:rPr lang="ar-EG" smtClean="0"/>
              <a:pPr/>
              <a:t>24/05/1442</a:t>
            </a:fld>
            <a:endParaRPr lang="ar-EG"/>
          </a:p>
        </p:txBody>
      </p:sp>
      <p:sp>
        <p:nvSpPr>
          <p:cNvPr id="3" name="Footer Placeholder 2"/>
          <p:cNvSpPr>
            <a:spLocks noGrp="1"/>
          </p:cNvSpPr>
          <p:nvPr>
            <p:ph type="ftr" sz="quarter" idx="11"/>
          </p:nvPr>
        </p:nvSpPr>
        <p:spPr>
          <a:xfrm>
            <a:off x="457200" y="6481890"/>
            <a:ext cx="4260056" cy="300831"/>
          </a:xfrm>
        </p:spPr>
        <p:txBody>
          <a:bodyPr/>
          <a:lstStyle/>
          <a:p>
            <a:endParaRPr lang="ar-EG"/>
          </a:p>
        </p:txBody>
      </p:sp>
      <p:sp>
        <p:nvSpPr>
          <p:cNvPr id="4" name="Slide Number Placeholder 3"/>
          <p:cNvSpPr>
            <a:spLocks noGrp="1"/>
          </p:cNvSpPr>
          <p:nvPr>
            <p:ph type="sldNum" sz="quarter" idx="12"/>
          </p:nvPr>
        </p:nvSpPr>
        <p:spPr>
          <a:xfrm>
            <a:off x="7589520" y="6480969"/>
            <a:ext cx="502920" cy="301752"/>
          </a:xfrm>
        </p:spPr>
        <p:txBody>
          <a:bodyPr/>
          <a:lstStyle/>
          <a:p>
            <a:fld id="{00A30B27-006D-4ACD-AF26-B0406D7035C9}"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56A936FF-0DE5-4B15-952A-705041437946}" type="datetimeFigureOut">
              <a:rPr lang="ar-EG" smtClean="0"/>
              <a:pPr/>
              <a:t>24/05/1442</a:t>
            </a:fld>
            <a:endParaRPr lang="ar-EG"/>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00A30B27-006D-4ACD-AF26-B0406D7035C9}"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56A936FF-0DE5-4B15-952A-705041437946}" type="datetimeFigureOut">
              <a:rPr lang="ar-EG" smtClean="0"/>
              <a:pPr/>
              <a:t>24/05/1442</a:t>
            </a:fld>
            <a:endParaRPr lang="ar-EG"/>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ar-EG"/>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00A30B27-006D-4ACD-AF26-B0406D7035C9}" type="slidenum">
              <a:rPr lang="ar-EG" smtClean="0"/>
              <a:pPr/>
              <a:t>‹#›</a:t>
            </a:fld>
            <a:endParaRPr lang="ar-EG"/>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56A936FF-0DE5-4B15-952A-705041437946}" type="datetimeFigureOut">
              <a:rPr lang="ar-EG" smtClean="0"/>
              <a:pPr/>
              <a:t>24/05/1442</a:t>
            </a:fld>
            <a:endParaRPr lang="ar-EG"/>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ar-EG"/>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0A30B27-006D-4ACD-AF26-B0406D7035C9}" type="slidenum">
              <a:rPr lang="ar-EG" smtClean="0"/>
              <a:pPr/>
              <a:t>‹#›</a:t>
            </a:fld>
            <a:endParaRPr lang="ar-EG"/>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EG" b="1" dirty="0"/>
              <a:t>الفصل الثالث</a:t>
            </a:r>
            <a:r>
              <a:rPr lang="en-US" dirty="0"/>
              <a:t/>
            </a:r>
            <a:br>
              <a:rPr lang="en-US" dirty="0"/>
            </a:br>
            <a:endParaRPr lang="ar-EG" dirty="0"/>
          </a:p>
        </p:txBody>
      </p:sp>
      <p:sp>
        <p:nvSpPr>
          <p:cNvPr id="3" name="Subtitle 2"/>
          <p:cNvSpPr>
            <a:spLocks noGrp="1"/>
          </p:cNvSpPr>
          <p:nvPr>
            <p:ph type="subTitle" idx="1"/>
          </p:nvPr>
        </p:nvSpPr>
        <p:spPr>
          <a:xfrm>
            <a:off x="1371600" y="3886200"/>
            <a:ext cx="6400800" cy="1126976"/>
          </a:xfrm>
        </p:spPr>
        <p:txBody>
          <a:bodyPr/>
          <a:lstStyle/>
          <a:p>
            <a:r>
              <a:rPr lang="ar-EG" b="1" dirty="0">
                <a:solidFill>
                  <a:schemeClr val="tx1"/>
                </a:solidFill>
              </a:rPr>
              <a:t>حرد المتن </a:t>
            </a:r>
            <a:endParaRPr lang="en-US" dirty="0">
              <a:solidFill>
                <a:schemeClr val="tx1"/>
              </a:solidFill>
            </a:endParaRPr>
          </a:p>
          <a:p>
            <a:endParaRPr lang="ar-E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29600" cy="1066800"/>
          </a:xfrm>
        </p:spPr>
        <p:txBody>
          <a:bodyPr>
            <a:normAutofit fontScale="90000"/>
          </a:bodyPr>
          <a:lstStyle/>
          <a:p>
            <a:pPr algn="ctr"/>
            <a:r>
              <a:rPr lang="ar-EG" dirty="0" smtClean="0"/>
              <a:t>أشكال لحرد </a:t>
            </a:r>
            <a:r>
              <a:rPr lang="ar-EG" dirty="0" smtClean="0"/>
              <a:t>المتن فى أوائل المطبوعات العربية </a:t>
            </a:r>
            <a:endParaRPr lang="ar-EG" dirty="0"/>
          </a:p>
        </p:txBody>
      </p:sp>
      <p:sp>
        <p:nvSpPr>
          <p:cNvPr id="3" name="Content Placeholder 2"/>
          <p:cNvSpPr>
            <a:spLocks noGrp="1"/>
          </p:cNvSpPr>
          <p:nvPr>
            <p:ph idx="1"/>
          </p:nvPr>
        </p:nvSpPr>
        <p:spPr>
          <a:xfrm>
            <a:off x="251520" y="1772816"/>
            <a:ext cx="8435280" cy="4824536"/>
          </a:xfrm>
        </p:spPr>
        <p:txBody>
          <a:bodyPr>
            <a:normAutofit fontScale="85000" lnSpcReduction="20000"/>
          </a:bodyPr>
          <a:lstStyle/>
          <a:p>
            <a:pPr lvl="1"/>
            <a:r>
              <a:rPr lang="ar-EG" dirty="0" smtClean="0"/>
              <a:t>" </a:t>
            </a:r>
            <a:r>
              <a:rPr lang="ar-EG" dirty="0" smtClean="0"/>
              <a:t>تم طبع هذا المختصر ... فى سلخ جمادى الأولى سنة اثنين وأربعين ومائتين وألف"</a:t>
            </a:r>
            <a:endParaRPr lang="en-US" sz="2000" dirty="0" smtClean="0"/>
          </a:p>
          <a:p>
            <a:pPr lvl="1"/>
            <a:r>
              <a:rPr lang="ar-EG" dirty="0" smtClean="0"/>
              <a:t>" طبعت هذه الرسالة .. فى أوائل شهر شعبان سنة ألف ومائتين وإحدى وأربعين من الهجرة النبوية على صاحبها أفضل الصلاة والتحية "</a:t>
            </a:r>
            <a:endParaRPr lang="en-US" sz="2000" dirty="0" smtClean="0"/>
          </a:p>
          <a:p>
            <a:pPr lvl="1"/>
            <a:r>
              <a:rPr lang="ar-EG" dirty="0" smtClean="0"/>
              <a:t>فهو الكتاب ودونه الكتب التى </a:t>
            </a:r>
            <a:r>
              <a:rPr lang="ar-EG" dirty="0" smtClean="0"/>
              <a:t>..فى </a:t>
            </a:r>
            <a:r>
              <a:rPr lang="ar-EG" dirty="0" smtClean="0"/>
              <a:t>الفن أصداف وذا كالجوهر </a:t>
            </a:r>
            <a:endParaRPr lang="en-US" sz="2000" dirty="0" smtClean="0"/>
          </a:p>
          <a:p>
            <a:pPr>
              <a:buNone/>
            </a:pPr>
            <a:r>
              <a:rPr lang="ar-EG" dirty="0" smtClean="0"/>
              <a:t>       ويطبع </a:t>
            </a:r>
            <a:r>
              <a:rPr lang="ar-EG" dirty="0" smtClean="0"/>
              <a:t>الف منه صدر أمره </a:t>
            </a:r>
            <a:r>
              <a:rPr lang="ar-EG" dirty="0" smtClean="0"/>
              <a:t>..كى </a:t>
            </a:r>
            <a:r>
              <a:rPr lang="ar-EG" dirty="0" smtClean="0"/>
              <a:t>لا يضيق بنفعه عن قاصر </a:t>
            </a:r>
            <a:endParaRPr lang="en-US" sz="2400" dirty="0" smtClean="0"/>
          </a:p>
          <a:p>
            <a:pPr lvl="1"/>
            <a:r>
              <a:rPr lang="ar-EG" dirty="0" smtClean="0"/>
              <a:t>إعلان لا يجوز لأحد طبع هذا الكتاب إلا بإذن مؤلفه والحذر من المخالفة </a:t>
            </a:r>
            <a:endParaRPr lang="en-US" sz="2000" dirty="0" smtClean="0"/>
          </a:p>
          <a:p>
            <a:pPr lvl="1"/>
            <a:r>
              <a:rPr lang="ar-EG" dirty="0" smtClean="0"/>
              <a:t>" وكان تمام طبع هذه النسخة الفاخرة ... فى أيام من أصبحت بحكومته الخطة المصرية رفيعة المنار * وظهرت فى أفقها شمس عدالته ظهور الشمس فى رابعة النهار * من بنور عدله اضمحل ظلام الجو وتلاشى حضرة الخديوي الأعظم أفندينا محمد سعيد باشا * لازال من ربه بعين العناية ملحوظا * من شر حساده محميا محفوظا .</a:t>
            </a:r>
            <a:endParaRPr lang="en-US" sz="2000" dirty="0" smtClean="0"/>
          </a:p>
          <a:p>
            <a:endParaRPr lang="ar-EG"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b="1" dirty="0" smtClean="0"/>
              <a:t>أولا: التعريف :</a:t>
            </a:r>
            <a:r>
              <a:rPr lang="en-US" dirty="0" smtClean="0"/>
              <a:t/>
            </a:r>
            <a:br>
              <a:rPr lang="en-US" dirty="0" smtClean="0"/>
            </a:br>
            <a:endParaRPr lang="ar-EG" dirty="0"/>
          </a:p>
        </p:txBody>
      </p:sp>
      <p:sp>
        <p:nvSpPr>
          <p:cNvPr id="3" name="Content Placeholder 2"/>
          <p:cNvSpPr>
            <a:spLocks noGrp="1"/>
          </p:cNvSpPr>
          <p:nvPr>
            <p:ph idx="1"/>
          </p:nvPr>
        </p:nvSpPr>
        <p:spPr>
          <a:xfrm>
            <a:off x="251520" y="1700808"/>
            <a:ext cx="8640960" cy="4896544"/>
          </a:xfrm>
        </p:spPr>
        <p:txBody>
          <a:bodyPr>
            <a:normAutofit fontScale="70000" lnSpcReduction="20000"/>
          </a:bodyPr>
          <a:lstStyle/>
          <a:p>
            <a:r>
              <a:rPr lang="ar-EG" dirty="0" smtClean="0"/>
              <a:t>يعني </a:t>
            </a:r>
            <a:r>
              <a:rPr lang="ar-EG" dirty="0"/>
              <a:t>حرد المتن قمة الشيء أو الرأس وهي كلمة يونانية قديمة وقد اخذ معني القمة من مدينة كولوفون اليونانية وهذه المدينة مرتفعة فوق الجبل ,وقد أخذت هذه الكلمة من اليونانية لتدخل  الإنجليزية في النصف الأول من القرن السابع عشر لتعني اللمسة النهائية أو لمسة التشطيب وهو المعني الكلاسيكي لهذا الاسم. وتستخدم كلمة </a:t>
            </a:r>
            <a:r>
              <a:rPr lang="en-US" dirty="0"/>
              <a:t>colophon </a:t>
            </a:r>
            <a:r>
              <a:rPr lang="ar-EG" dirty="0"/>
              <a:t>في العمل الببليوجرافي لتعني فقرة الختام في المخطوط والكتاب </a:t>
            </a:r>
            <a:r>
              <a:rPr lang="ar-EG" dirty="0" smtClean="0"/>
              <a:t>المطبوع.ويطلق </a:t>
            </a:r>
            <a:r>
              <a:rPr lang="ar-EG" dirty="0"/>
              <a:t>على حرد المتن أيضاً كلمة الطرة أو الصرة وان كانت الكلمتان السابقتان يعبران عن شكل حرد المتن أكثر من تعبيرها عن المعني ويعتبر حرد المتن من أهم ملامح الببليوجرافيا إن لم يكن أهمها وبالتحديد الببليوجرافيا </a:t>
            </a:r>
            <a:r>
              <a:rPr lang="ar-EG" dirty="0" smtClean="0"/>
              <a:t>التحليلية .</a:t>
            </a:r>
            <a:endParaRPr lang="en-US" dirty="0"/>
          </a:p>
          <a:p>
            <a:r>
              <a:rPr lang="ar-EG" dirty="0"/>
              <a:t>ولعل أول ظهور لحرد المتن كان في كتاب </a:t>
            </a:r>
            <a:r>
              <a:rPr lang="ar-EG" b="1" dirty="0"/>
              <a:t>المزامير </a:t>
            </a:r>
            <a:r>
              <a:rPr lang="ar-EG" dirty="0"/>
              <a:t>الذي طبع في ماينز عام 1457م ، وهنا وجب التنويه إلى أن هناك بعض الطابعون استخدموا حرد المتن في صب اللعنات على من يسرق الكتاب ، وأيضا ليضع فيه اسم المكان الموقوف عليه هذا </a:t>
            </a:r>
            <a:r>
              <a:rPr lang="ar-EG" dirty="0" smtClean="0"/>
              <a:t>الكتاب. وبتأثير </a:t>
            </a:r>
            <a:r>
              <a:rPr lang="ar-EG" dirty="0"/>
              <a:t>من المخطوطات اتبع الطابعون الأوائل في المطبوعات فكرة الكولوفونات كبديل لصفحة العنوان حيث يذكر فيها اسم المؤلف، وعنوان الكتاب ، ومكان الطبع ، والطابع ، وتاريخ الطبع.</a:t>
            </a:r>
            <a:endParaRPr lang="en-US" dirty="0"/>
          </a:p>
          <a:p>
            <a:endParaRPr lang="en-US" dirty="0"/>
          </a:p>
          <a:p>
            <a:pPr>
              <a:buNone/>
            </a:pPr>
            <a:endParaRPr lang="ar-E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b="1" dirty="0" smtClean="0"/>
              <a:t>ثانيا: أهمية حرد المتن:</a:t>
            </a:r>
            <a:r>
              <a:rPr lang="en-US" dirty="0" smtClean="0"/>
              <a:t/>
            </a:r>
            <a:br>
              <a:rPr lang="en-US" dirty="0" smtClean="0"/>
            </a:br>
            <a:endParaRPr lang="ar-EG" dirty="0"/>
          </a:p>
        </p:txBody>
      </p:sp>
      <p:sp>
        <p:nvSpPr>
          <p:cNvPr id="3" name="Content Placeholder 2"/>
          <p:cNvSpPr>
            <a:spLocks noGrp="1"/>
          </p:cNvSpPr>
          <p:nvPr>
            <p:ph idx="1"/>
          </p:nvPr>
        </p:nvSpPr>
        <p:spPr/>
        <p:txBody>
          <a:bodyPr>
            <a:normAutofit fontScale="77500" lnSpcReduction="20000"/>
          </a:bodyPr>
          <a:lstStyle/>
          <a:p>
            <a:r>
              <a:rPr lang="ar-EG" dirty="0" smtClean="0"/>
              <a:t>احتل </a:t>
            </a:r>
            <a:r>
              <a:rPr lang="ar-EG" dirty="0"/>
              <a:t>حرد المتن أهمية كبيرة في تاريخ المهاديات أو أوائل المطبوعات وخاصة مع عدم وجود صفحة للعنوان في بداية الطباعة ، فقد أشتمل حرد المتن على معلومات هامة عن الكتاب كمكان الطبع والطابع وتاريخ الطبع فعن طريق الفقرة التي تضاف في نهاية الكتاب وهي حرد المتن يتم التعرف على الكتاب ولولا هذه الفقرة لبُذل كثير من الوقت والجهد لاستنتاج معلومات عن الكتاب ، كما يتم عمل تحقيق الطابعين عن طريق دراسة طريقه البنط الطباعي وتواريخ الطباعة.</a:t>
            </a:r>
            <a:endParaRPr lang="en-US" dirty="0"/>
          </a:p>
          <a:p>
            <a:r>
              <a:rPr lang="ar-EG" dirty="0"/>
              <a:t>و لحرد المتن أهمية أخري فمع بداية الطباعة كانت هناك بعض البيانات الخاطئة وساعدنا حرد المتن فى الكشف عن كثير من الحقائق كمعرفة الطابع وطريقته في الطباعة والأسلوب الذي يستخدمه ، هذا إضافة إلى أنه كشف عن المنافسات التي كانت موجودة بين الطابعين ، واحتكار بعض الكتب لحرد المتن معين</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66800"/>
          </a:xfrm>
        </p:spPr>
        <p:txBody>
          <a:bodyPr>
            <a:normAutofit/>
          </a:bodyPr>
          <a:lstStyle/>
          <a:p>
            <a:r>
              <a:rPr lang="ar-EG" b="1" dirty="0" smtClean="0"/>
              <a:t>ثالثاً : دراسة أشكال حرد </a:t>
            </a:r>
            <a:r>
              <a:rPr lang="ar-EG" b="1" dirty="0" smtClean="0"/>
              <a:t>المتن</a:t>
            </a:r>
            <a:endParaRPr lang="ar-EG" dirty="0"/>
          </a:p>
        </p:txBody>
      </p:sp>
      <p:sp>
        <p:nvSpPr>
          <p:cNvPr id="3" name="Content Placeholder 2"/>
          <p:cNvSpPr>
            <a:spLocks noGrp="1"/>
          </p:cNvSpPr>
          <p:nvPr>
            <p:ph idx="1"/>
          </p:nvPr>
        </p:nvSpPr>
        <p:spPr/>
        <p:txBody>
          <a:bodyPr>
            <a:normAutofit fontScale="77500" lnSpcReduction="20000"/>
          </a:bodyPr>
          <a:lstStyle/>
          <a:p>
            <a:r>
              <a:rPr lang="ar-EG" dirty="0" smtClean="0"/>
              <a:t>دراسة </a:t>
            </a:r>
            <a:r>
              <a:rPr lang="ar-EG" dirty="0"/>
              <a:t>الكولوفونات الخاصة بالكتب من الممكن أن تأخذ أحد اتجاهين </a:t>
            </a:r>
            <a:r>
              <a:rPr lang="ar-EG" dirty="0" smtClean="0"/>
              <a:t>:الاتجاه </a:t>
            </a:r>
            <a:r>
              <a:rPr lang="ar-EG" dirty="0"/>
              <a:t>الأول يكون بالدراسة الزمنية التتابعية لكل كولوفون على </a:t>
            </a:r>
            <a:r>
              <a:rPr lang="ar-EG" dirty="0" smtClean="0"/>
              <a:t>حدة. والاتجاه </a:t>
            </a:r>
            <a:r>
              <a:rPr lang="ar-EG" dirty="0"/>
              <a:t>الثاني دراسة الكولوفونات الخاصة بكل طابع على حدة ثم جمعهم معاً في مجموعات طبقاً لخصائص كل مجموعة.</a:t>
            </a:r>
            <a:endParaRPr lang="en-US" dirty="0"/>
          </a:p>
          <a:p>
            <a:r>
              <a:rPr lang="ar-EG" dirty="0"/>
              <a:t>وقد تعددت أشكال حرد المتن فعلى سبيل المثال هناك شكل المثلث المقلوب ، وقد ظهر هذا الشكل في مطبوعات مدينة ماينز فى مطلع القرن السادس عشر على يد الطابع شوفر. </a:t>
            </a:r>
            <a:endParaRPr lang="en-US" dirty="0"/>
          </a:p>
          <a:p>
            <a:r>
              <a:rPr lang="ar-EG" dirty="0"/>
              <a:t>وفى مصر ظهر هذا الشكل </a:t>
            </a:r>
            <a:r>
              <a:rPr lang="ar-EG" dirty="0" smtClean="0"/>
              <a:t>في كتاب </a:t>
            </a:r>
            <a:r>
              <a:rPr lang="ar-EG" b="1" dirty="0"/>
              <a:t>اللمع في الحساب</a:t>
            </a:r>
            <a:r>
              <a:rPr lang="ar-EG" dirty="0"/>
              <a:t> لابن الهائم ، والذي طبع بمطبعة بولاق عام 1825م.</a:t>
            </a:r>
            <a:endParaRPr lang="en-US" dirty="0"/>
          </a:p>
          <a:p>
            <a:r>
              <a:rPr lang="ar-EG" dirty="0"/>
              <a:t>أما الشكل الثاني لحرد المتن أو الكولوفونات فهي الأبيات الشعرية وهذا الشكل عرف في مطبوعات مدينة البندقية </a:t>
            </a:r>
            <a:r>
              <a:rPr lang="ar-EG" dirty="0" smtClean="0"/>
              <a:t>وقد </a:t>
            </a:r>
            <a:r>
              <a:rPr lang="ar-EG" dirty="0"/>
              <a:t>ظهر هذا الشكل للكلوفونات فى مصر في مهاديات العقد الأول لدخول الطباعة لمصر وان كان نادرا جدا ومن أمثلة ذلك ما جاء بحرد المتن في كتاب ماكيير " </a:t>
            </a:r>
            <a:r>
              <a:rPr lang="ar-EG" b="1" dirty="0"/>
              <a:t>صناعة صياغة </a:t>
            </a:r>
            <a:r>
              <a:rPr lang="ar-EG" b="1" dirty="0" smtClean="0"/>
              <a:t>الحرير</a:t>
            </a:r>
            <a:endParaRPr lang="en-US" dirty="0"/>
          </a:p>
          <a:p>
            <a:endParaRPr lang="ar-E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smtClean="0"/>
              <a:t>ثالثاً : دراسة أشكال حرد المتن</a:t>
            </a:r>
            <a:endParaRPr lang="ar-EG" dirty="0"/>
          </a:p>
        </p:txBody>
      </p:sp>
      <p:sp>
        <p:nvSpPr>
          <p:cNvPr id="3" name="Content Placeholder 2"/>
          <p:cNvSpPr>
            <a:spLocks noGrp="1"/>
          </p:cNvSpPr>
          <p:nvPr>
            <p:ph idx="1"/>
          </p:nvPr>
        </p:nvSpPr>
        <p:spPr/>
        <p:txBody>
          <a:bodyPr>
            <a:normAutofit fontScale="70000" lnSpcReduction="20000"/>
          </a:bodyPr>
          <a:lstStyle/>
          <a:p>
            <a:r>
              <a:rPr lang="ar-EG" dirty="0"/>
              <a:t>كما استخدم حرد المتن أيضا للإعلان والدعاية عن الكتب ولقد برع فيرارد على وجه الخصوص في استخدام الكولوفون للإعلان والعرض . وفى بعض الأحيان كان حرد المتن يأتي مفصلا وغنيا بالمعلومات </a:t>
            </a:r>
            <a:r>
              <a:rPr lang="ar-EG" dirty="0" smtClean="0"/>
              <a:t>فيأتي في </a:t>
            </a:r>
            <a:r>
              <a:rPr lang="ar-EG" dirty="0"/>
              <a:t>شكل مستوى ، ويكتب هذا النوع شخص آخر غير الطابع كمصحح الكتاب أو المحرر أو أى شخصية لها مكانه علميه </a:t>
            </a:r>
            <a:r>
              <a:rPr lang="ar-EG" dirty="0" smtClean="0"/>
              <a:t>بارزه</a:t>
            </a:r>
            <a:endParaRPr lang="en-US" dirty="0"/>
          </a:p>
          <a:p>
            <a:r>
              <a:rPr lang="ar-EG" dirty="0"/>
              <a:t>ومن الأشكال الرائعة لحرد المتن الشكل الدائري المطبوع طبع حجر حيث يظهر في شكل رائع ، كما ظهرت أشكال أخرى لحرد المتن كالشكل البيضاوي كما هو الحال في حرد المتن لكتاب </a:t>
            </a:r>
            <a:r>
              <a:rPr lang="ar-EG" b="1" dirty="0" smtClean="0"/>
              <a:t>شرح </a:t>
            </a:r>
            <a:r>
              <a:rPr lang="ar-EG" b="1" dirty="0"/>
              <a:t>متن أبى شجاع أو فتح القريب المجيب فى شرح ألفاظ التقريب "</a:t>
            </a:r>
            <a:r>
              <a:rPr lang="ar-EG" dirty="0"/>
              <a:t> وأيضا كان هناك الشكل النصف دائري الذي يحيط به زخارف نباتية كما هو الحال في كتاب </a:t>
            </a:r>
            <a:r>
              <a:rPr lang="ar-EG" b="1" dirty="0" smtClean="0"/>
              <a:t>" </a:t>
            </a:r>
            <a:r>
              <a:rPr lang="ar-EG" b="1" dirty="0"/>
              <a:t>ديوان الحاجرى "</a:t>
            </a:r>
            <a:r>
              <a:rPr lang="ar-EG" dirty="0"/>
              <a:t> . </a:t>
            </a:r>
            <a:endParaRPr lang="en-US" dirty="0"/>
          </a:p>
          <a:p>
            <a:r>
              <a:rPr lang="ar-EG" dirty="0"/>
              <a:t>وفى بعض الأحيان كان يأتي حرد المتن عبارة عن أبيات شعرية ولكنها تتخذ الشكل المخروطي عند نهايتها كما هو الحال في كتاب </a:t>
            </a:r>
            <a:r>
              <a:rPr lang="ar-EG" b="1" dirty="0" smtClean="0"/>
              <a:t>" </a:t>
            </a:r>
            <a:r>
              <a:rPr lang="ar-EG" b="1" dirty="0"/>
              <a:t>جمال الأجرومية</a:t>
            </a:r>
            <a:r>
              <a:rPr lang="ar-EG" dirty="0"/>
              <a:t>".</a:t>
            </a:r>
            <a:endParaRPr lang="en-US" dirty="0"/>
          </a:p>
          <a:p>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EG" b="1" dirty="0" smtClean="0"/>
              <a:t>رابعا : بيانات حرد المتن </a:t>
            </a:r>
            <a:r>
              <a:rPr lang="en-US" dirty="0" smtClean="0"/>
              <a:t/>
            </a:r>
            <a:br>
              <a:rPr lang="en-US" dirty="0" smtClean="0"/>
            </a:br>
            <a:endParaRPr lang="ar-EG" dirty="0"/>
          </a:p>
        </p:txBody>
      </p:sp>
      <p:sp>
        <p:nvSpPr>
          <p:cNvPr id="3" name="Content Placeholder 2"/>
          <p:cNvSpPr>
            <a:spLocks noGrp="1"/>
          </p:cNvSpPr>
          <p:nvPr>
            <p:ph idx="1"/>
          </p:nvPr>
        </p:nvSpPr>
        <p:spPr/>
        <p:txBody>
          <a:bodyPr>
            <a:normAutofit fontScale="62500" lnSpcReduction="20000"/>
          </a:bodyPr>
          <a:lstStyle/>
          <a:p>
            <a:pPr>
              <a:buNone/>
            </a:pPr>
            <a:r>
              <a:rPr lang="ar-EG" dirty="0" smtClean="0"/>
              <a:t>كان </a:t>
            </a:r>
            <a:r>
              <a:rPr lang="ar-EG" dirty="0"/>
              <a:t>حرد المتن يمثل فرصة للطابعين لإبراز الدور الهام الذي يقومون به في طبع الكتاب ومدى الجهد المبذول في تصحيحه ومراجعته ، بل أكثر من ذلك فحرد المتن كان من أهم المصادر التي تعطنا معلومات خصبة عن الكتاب المطبوع مع غياب صفحة العنوان في أوائل المطبوعات ، فكان حرد المتن يمثل المصدر الوحيد للتعرف على تاريخ طبع الكتاب وبيانات الطبع ، ومكان المطبعة والوالى الذى تم الطبع الكتاب تحت رعايته والوظائف التي كانت بالمطبعة وقتذاك ، فضلا عن بيان تصحيح ومراجعة </a:t>
            </a:r>
            <a:r>
              <a:rPr lang="ar-EG" dirty="0" smtClean="0"/>
              <a:t>الكتاب.</a:t>
            </a:r>
            <a:endParaRPr lang="en-US" dirty="0"/>
          </a:p>
          <a:p>
            <a:r>
              <a:rPr lang="ar-EG" dirty="0"/>
              <a:t>وكان يذكر مثل هذه البيانات عبارة تدل على أن الكتاب قد انتهى كان يكتب "تم طبع  هذا الكتاب " ، هذا تمام" ، تم بحمد الله طبع الكتاب " ، "هذا آخر الكتاب " ، "تمت" ، " إلى هنا تمت" ، " هذا تمام" ، "تم على أحسن منوال " ، " تم بحمد الله وحسن توفيقه طبع هذا الكتاب الجليل </a:t>
            </a:r>
            <a:r>
              <a:rPr lang="ar-EG" dirty="0" smtClean="0"/>
              <a:t>” وغالبا </a:t>
            </a:r>
            <a:r>
              <a:rPr lang="ar-EG" dirty="0"/>
              <a:t>ما كان يأتى بعد بيان تمام الطبع أو اسم المطبعة التي طبع فيها الكتاب أو مسئول الطبع فى المطبعة مع المدح فى هذه المطبعة والدعاء لها، ومن البيانات الهامة المتعلقة بالمطبعة ذكر مكان الطبع بدقة . ومن البيانات التى احتلت حيزا كبيرا فى حرد المتن عبارات التفخيم والتعظيم والمدح للملوك والسلاطين كما هو الحال فى كتاب </a:t>
            </a:r>
            <a:r>
              <a:rPr lang="ar-EG" b="1" dirty="0" smtClean="0"/>
              <a:t>" </a:t>
            </a:r>
            <a:r>
              <a:rPr lang="ar-EG" b="1" dirty="0"/>
              <a:t>الكافية"</a:t>
            </a:r>
            <a:r>
              <a:rPr lang="ar-EG" dirty="0"/>
              <a:t> ، وكتاب </a:t>
            </a:r>
            <a:r>
              <a:rPr lang="ar-EG" b="1" dirty="0" smtClean="0"/>
              <a:t>"</a:t>
            </a:r>
            <a:r>
              <a:rPr lang="ar-EG" b="1" dirty="0"/>
              <a:t>شرح مواقف العضد للجرجانى </a:t>
            </a:r>
            <a:r>
              <a:rPr lang="ar-EG" b="1" dirty="0" smtClean="0"/>
              <a:t>”</a:t>
            </a:r>
            <a:endParaRPr lang="en-US" dirty="0"/>
          </a:p>
          <a:p>
            <a:endParaRPr lang="ar-EG"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548680"/>
            <a:ext cx="8229600" cy="792088"/>
          </a:xfrm>
        </p:spPr>
        <p:txBody>
          <a:bodyPr/>
          <a:lstStyle/>
          <a:p>
            <a:r>
              <a:rPr lang="ar-EG" b="1" u="sng" dirty="0" smtClean="0"/>
              <a:t>بيانات حرد المتن :</a:t>
            </a:r>
            <a:endParaRPr lang="ar-EG" dirty="0"/>
          </a:p>
        </p:txBody>
      </p:sp>
      <p:sp>
        <p:nvSpPr>
          <p:cNvPr id="3" name="Content Placeholder 2"/>
          <p:cNvSpPr>
            <a:spLocks noGrp="1"/>
          </p:cNvSpPr>
          <p:nvPr>
            <p:ph idx="1"/>
          </p:nvPr>
        </p:nvSpPr>
        <p:spPr>
          <a:xfrm>
            <a:off x="179512" y="1340768"/>
            <a:ext cx="8784976" cy="5184576"/>
          </a:xfrm>
        </p:spPr>
        <p:txBody>
          <a:bodyPr>
            <a:normAutofit fontScale="70000" lnSpcReduction="20000"/>
          </a:bodyPr>
          <a:lstStyle/>
          <a:p>
            <a:r>
              <a:rPr lang="ar-EG" dirty="0"/>
              <a:t>ومن البيانات التي تأتى فى حرد المتن من يقوم بطبع الكتاب على نفقته وهو الناشر في عصرنا الحالي ، وفى بعض الأحيان وفى الكتب التى طبعت فى الدولة الأوربية كانت هناك كولوفونات خاصة بالناشرين حيث كان الناشر يقوم باستئجار طابعين لطبع كتب خاصة ، وقد استخدم الناشرون أيضا الشعر فى كولوفوناتهم وكانت أحيانا تأتى فى شكل قصائد طويلة مثلما حدث فى كتاب </a:t>
            </a:r>
            <a:r>
              <a:rPr lang="ar-EG" b="1" dirty="0"/>
              <a:t>سفينة المغفلين</a:t>
            </a:r>
            <a:r>
              <a:rPr lang="ar-EG" dirty="0"/>
              <a:t> ، كما استخدموه أيضا فى الدعاية والاعلان عن الكتب وكان ذلك عن طريق المديح والإطراء فى الكتاب ، أو عن طريق اعطاء العنوان المفضل للناشرين ومكان شراءه أو عن طريق إبراز رخص ثمن الكتاب </a:t>
            </a:r>
            <a:r>
              <a:rPr lang="ar-EG" dirty="0" smtClean="0"/>
              <a:t>.</a:t>
            </a:r>
            <a:r>
              <a:rPr lang="ar-EG" dirty="0"/>
              <a:t> ولاشتداد المنافسة بين الناشرين كان حرد المتن يتوجه للقارئ بالرجاء أن يقبل على شراء الكتاب وينبذ الطباعات الاخرى لأنه سوف يجد فى هذه الطبعة جوانب غير موجودة بغيرها .وقد ظلت هذه المنافسة حتى ظهر حق الامتياز وانتشر من البندقية إلى سائر أنحاء أوروبا ، و من ثم ظهر حق الامتياز هذا فى حرد المتن ولم يكن منح الامتياز قاصرا على الطابعين والناشرين فحسب بل كان للمؤلفين والمترجمين أيضا . كما أنها لم تكن قاصرة على مدينة فينسيا فحسب بل كان للمؤلفين والمترجمين أيضا ، وكان حق الامتياز يطول ليصل إلى عشر سنوات كما هو الحال فى ألمانيا وايطاليا أو يصل إلى ثلاث سنوات كما هو الحال فى فرنسا وأسبانيا</a:t>
            </a:r>
            <a:r>
              <a:rPr lang="ar-EG" dirty="0" smtClean="0"/>
              <a:t>.</a:t>
            </a:r>
            <a:endParaRPr lang="en-US" dirty="0"/>
          </a:p>
          <a:p>
            <a:pPr>
              <a:buNone/>
            </a:pPr>
            <a:endParaRPr lang="ar-EG"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720080"/>
          </a:xfrm>
        </p:spPr>
        <p:txBody>
          <a:bodyPr>
            <a:normAutofit fontScale="90000"/>
          </a:bodyPr>
          <a:lstStyle/>
          <a:p>
            <a:r>
              <a:rPr lang="ar-EG" b="1" dirty="0" smtClean="0"/>
              <a:t>بيانات حرد المتن :</a:t>
            </a:r>
            <a:endParaRPr lang="ar-EG" dirty="0"/>
          </a:p>
        </p:txBody>
      </p:sp>
      <p:sp>
        <p:nvSpPr>
          <p:cNvPr id="3" name="Content Placeholder 2"/>
          <p:cNvSpPr>
            <a:spLocks noGrp="1"/>
          </p:cNvSpPr>
          <p:nvPr>
            <p:ph idx="1"/>
          </p:nvPr>
        </p:nvSpPr>
        <p:spPr>
          <a:xfrm>
            <a:off x="457200" y="1340768"/>
            <a:ext cx="8229600" cy="5184576"/>
          </a:xfrm>
        </p:spPr>
        <p:txBody>
          <a:bodyPr>
            <a:normAutofit fontScale="55000" lnSpcReduction="20000"/>
          </a:bodyPr>
          <a:lstStyle/>
          <a:p>
            <a:pPr>
              <a:buNone/>
            </a:pPr>
            <a:r>
              <a:rPr lang="ar-EG" sz="3800" dirty="0"/>
              <a:t>ولاشتداد المنافسة بين الناشرين كان حرد المتن يتوجه للقارئ بالرجاء أن يقبل على شراء الكتاب وينبذ الطباعات الاخرى لأنه سوف يجد فى هذه الطبعة جوانب غير موجودة بغيرها .وقد ظلت هذه المنافسة حتى ظهر حق الامتياز وانتشر من البندقية إلى سائر أنحاء أوروبا ، و من ثم ظهر حق الامتياز هذا فى حرد المتن ولم يكن منح الامتياز قاصرا على الطابعين والناشرين فحسب بل كان للمؤلفين والمترجمين أيضا . </a:t>
            </a:r>
            <a:endParaRPr lang="en-US" sz="3800" dirty="0"/>
          </a:p>
          <a:p>
            <a:r>
              <a:rPr lang="ar-EG" sz="3800" dirty="0"/>
              <a:t>كما ظهرت كولوفونات خاصة بالمؤلفين والمحررين وكانت كولوفوناتهم تسبق كولوفونات الطابع فى </a:t>
            </a:r>
            <a:r>
              <a:rPr lang="ar-EG" sz="3800" dirty="0" smtClean="0"/>
              <a:t>تاريخها وهناك </a:t>
            </a:r>
            <a:r>
              <a:rPr lang="ar-EG" sz="3800" dirty="0"/>
              <a:t>من الطابعين من كان يعتمد إلى حذف كولوفون المؤلف من الكتاب وذلك حتى لا يحدث تضاربا في التواريخ وحتى لا يفوز المؤلف بكل المجد وحده دون الطابع </a:t>
            </a:r>
            <a:r>
              <a:rPr lang="ar-EG" sz="3800" dirty="0" smtClean="0"/>
              <a:t> . ومن </a:t>
            </a:r>
            <a:r>
              <a:rPr lang="ar-EG" sz="3800" dirty="0"/>
              <a:t>أوائل المطبوعات المصرية التى طبعت على نفقة أحدهم ( الناشر ) صاحب المطبعة كتاب " </a:t>
            </a:r>
            <a:r>
              <a:rPr lang="ar-EG" sz="3800" b="1" dirty="0"/>
              <a:t>البهجة السنية لشرح القصيدة الزينية</a:t>
            </a:r>
            <a:r>
              <a:rPr lang="ar-EG" sz="3800" dirty="0"/>
              <a:t> </a:t>
            </a:r>
            <a:r>
              <a:rPr lang="ar-EG" sz="3800" dirty="0" smtClean="0"/>
              <a:t>"</a:t>
            </a:r>
            <a:r>
              <a:rPr lang="ar-EG" sz="3800" dirty="0"/>
              <a:t> ومن البيانات التى وضعت فى حرد المتن فى أوائل المطبوعات بيان تكلفة الكتاب ، كما يرد أيضا بيان الطبع ومكانه ، ومن البيانات ايضا عدد النسخ المطبوعة من الكتاب فى تلك الفترة . وهناك أيضا من بيان اللغة التى ترجم عنها الكتاب واسم المترجم ، وقد كان عنوان الكتاب أيضا يرد فى حرد المتن فى حالة غياب صفحة العنوان – وكما كان يأتى بيان المطبعة وعدد الطبعات من الكتاب كان يأتى تاريخ الطبع وان اختلفت الطرق التى كان يأتى بها فى حرد المتن </a:t>
            </a:r>
            <a:r>
              <a:rPr lang="ar-EG" sz="3800" dirty="0" smtClean="0"/>
              <a:t>.</a:t>
            </a:r>
            <a:endParaRPr lang="en-US" sz="3800" dirty="0"/>
          </a:p>
          <a:p>
            <a:endParaRPr lang="ar-EG"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792088"/>
          </a:xfrm>
        </p:spPr>
        <p:txBody>
          <a:bodyPr>
            <a:normAutofit fontScale="90000"/>
          </a:bodyPr>
          <a:lstStyle/>
          <a:p>
            <a:r>
              <a:rPr lang="ar-EG" b="1" dirty="0" smtClean="0"/>
              <a:t>تكرارات </a:t>
            </a:r>
            <a:r>
              <a:rPr lang="ar-EG" b="1" dirty="0" smtClean="0"/>
              <a:t>وسرقات حرد المتن :</a:t>
            </a:r>
            <a:r>
              <a:rPr lang="en-US" dirty="0" smtClean="0"/>
              <a:t/>
            </a:r>
            <a:br>
              <a:rPr lang="en-US" dirty="0" smtClean="0"/>
            </a:br>
            <a:endParaRPr lang="ar-EG" dirty="0"/>
          </a:p>
        </p:txBody>
      </p:sp>
      <p:sp>
        <p:nvSpPr>
          <p:cNvPr id="3" name="Content Placeholder 2"/>
          <p:cNvSpPr>
            <a:spLocks noGrp="1"/>
          </p:cNvSpPr>
          <p:nvPr>
            <p:ph idx="1"/>
          </p:nvPr>
        </p:nvSpPr>
        <p:spPr>
          <a:xfrm>
            <a:off x="251520" y="1052736"/>
            <a:ext cx="8640960" cy="5544616"/>
          </a:xfrm>
        </p:spPr>
        <p:txBody>
          <a:bodyPr>
            <a:normAutofit fontScale="85000" lnSpcReduction="10000"/>
          </a:bodyPr>
          <a:lstStyle/>
          <a:p>
            <a:pPr>
              <a:buNone/>
            </a:pPr>
            <a:r>
              <a:rPr lang="ar-EG" dirty="0" smtClean="0"/>
              <a:t>هناك بعض الكولوفونات التى لا تساعد فى تحديد مكان الطبع والطابع وتاريخ الطبع بل تضلل بأشياء غير حقيقية ووهمية كأن يستخدم أحد المحققين للكتاب نص محقق سابق عليه ويضع صورة حرد المتن الوارد في النص السابق دون الأخذ فى الاعتبار حرد المتن على اعتبار أنه جزء من النص مما يجعل من يأخذ الكتاب يظن أنه أخذ الكتاب فى نسخته الأولى وليس الثانية </a:t>
            </a:r>
            <a:r>
              <a:rPr lang="ar-EG" dirty="0" smtClean="0"/>
              <a:t>.وفى </a:t>
            </a:r>
            <a:r>
              <a:rPr lang="ar-EG" dirty="0" smtClean="0"/>
              <a:t>بعض الأحيان الاخرى لا يكون لدى الطابع مصحح متعلم يساعده فى إعادة صياغة حرد المتن بلغة سليمة فلا يعدل إلا فى القليل فينتج عن ذلك أخطاء كأن يكون حرد المتن فى الكتاب فى طبعته الأولى قد ذكر فيه اسم الملك ويأتى الطابع فيضفه فى حرد المتن الجديد دون إدراك ان هذه الطبعة فى بلد أخرى قد لا يكون بها </a:t>
            </a:r>
            <a:r>
              <a:rPr lang="ar-EG" dirty="0" smtClean="0"/>
              <a:t>ملك .</a:t>
            </a:r>
            <a:r>
              <a:rPr lang="ar-EG" dirty="0" smtClean="0"/>
              <a:t> أو أن يكون الطابع الأصلي قد ربط تاريخ طبع الكتاب بأحد المناسبات فيأتى الطابع الأخر يغير التاريخ دون أن يضع مناسبة وضع هذا التاريخ . </a:t>
            </a:r>
            <a:endParaRPr lang="en-US" dirty="0" smtClean="0"/>
          </a:p>
          <a:p>
            <a:pPr>
              <a:buNone/>
            </a:pPr>
            <a:endParaRPr lang="ar-E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46</TotalTime>
  <Words>1575</Words>
  <Application>Microsoft Office PowerPoint</Application>
  <PresentationFormat>On-screen Show (4:3)</PresentationFormat>
  <Paragraphs>34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Verve</vt:lpstr>
      <vt:lpstr>الفصل الثالث </vt:lpstr>
      <vt:lpstr>أولا: التعريف : </vt:lpstr>
      <vt:lpstr>ثانيا: أهمية حرد المتن: </vt:lpstr>
      <vt:lpstr>ثالثاً : دراسة أشكال حرد المتن</vt:lpstr>
      <vt:lpstr>ثالثاً : دراسة أشكال حرد المتن</vt:lpstr>
      <vt:lpstr>رابعا : بيانات حرد المتن  </vt:lpstr>
      <vt:lpstr>بيانات حرد المتن :</vt:lpstr>
      <vt:lpstr>بيانات حرد المتن :</vt:lpstr>
      <vt:lpstr>تكرارات وسرقات حرد المتن : </vt:lpstr>
      <vt:lpstr>أشكال لحرد المتن فى أوائل المطبوعات العربية </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الثالث</dc:title>
  <dc:creator>DELL</dc:creator>
  <cp:lastModifiedBy>DELL</cp:lastModifiedBy>
  <cp:revision>10</cp:revision>
  <dcterms:created xsi:type="dcterms:W3CDTF">2021-01-05T21:22:09Z</dcterms:created>
  <dcterms:modified xsi:type="dcterms:W3CDTF">2021-01-07T04:28:02Z</dcterms:modified>
</cp:coreProperties>
</file>